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slide" Target="slides/slide40.xml"/><Relationship Id="rId21" Type="http://schemas.openxmlformats.org/officeDocument/2006/relationships/slide" Target="slides/slide17.xml"/><Relationship Id="rId43" Type="http://schemas.openxmlformats.org/officeDocument/2006/relationships/slide" Target="slides/slide39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2c3434f0c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2c3434f0c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2c3434f0c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2c3434f0c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2c3434f0c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2c3434f0c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2e915974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2e915974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2e9159744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2e9159744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e12d2d05f2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e12d2d05f2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2e9159744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2e9159744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12d2d05f2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e12d2d05f2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2e9159744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2e9159744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309db18a8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309db18a8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2b5e48ec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2b5e48ec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309db18a8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309db18a8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309db18a8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309db18a8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309db18a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309db18a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2e9159744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2e9159744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2c3434f0c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2c3434f0c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e1759266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e1759266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31084a384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31084a38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f2f40260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df2f4026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df2f40260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df2f40260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df2f40260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df2f40260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3dd9235bb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3dd9235bb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df2f40260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df2f40260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df2f40260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df2f40260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df2f40260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df2f40260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3309407d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3309407d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3309407d1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3309407d1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df2f40260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df2f40260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df2f40260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df2f40260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df2f40260c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df2f40260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3cffa62b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3cffa62b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2c65ad6180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2c65ad6180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2b5e48ecd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2b5e48ecd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2c3434f0c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2c3434f0c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2bf03ae9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2bf03ae9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2b5e48ecdd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2b5e48ecd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2c3434f0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2c3434f0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2bf03ae94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2bf03ae94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2c3434f0c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2c3434f0c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vuetifyjs.com/en/components/tabs/" TargetMode="External"/><Relationship Id="rId4" Type="http://schemas.openxmlformats.org/officeDocument/2006/relationships/hyperlink" Target="https://codepen.io/Elena-Samarkina/pen/zYmBbyg?editors=1111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Relationship Id="rId4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Relationship Id="rId4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ppt-online.org/464788" TargetMode="External"/><Relationship Id="rId4" Type="http://schemas.openxmlformats.org/officeDocument/2006/relationships/hyperlink" Target="https://stackblitz.com/edit/vitejs-vite-owrgau?file=index.html&amp;terminal=dev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ru.vuejs.org/v2/guide/index.html?#%D0%A0%D0%B0%D0%B7%D0%B1%D0%B8%D0%B5%D0%BD%D0%B8%D0%B5-%D0%BF%D1%80%D0%B8%D0%BB%D0%BE%D0%B6%D0%B5%D0%BD%D0%B8%D1%8F-%D0%BD%D0%B0-%D0%BA%D0%BE%D0%BC%D0%BF%D0%BE%D0%BD%D0%B5%D0%BD%D1%82%D1%8B" TargetMode="External"/><Relationship Id="rId4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ru.vuejs.org/v2/guide/forms.html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280"/>
              <a:t>Создание интернет-приложения “Паспорт здоровья студента” с использованием фрэймворка Vue</a:t>
            </a:r>
            <a:endParaRPr sz="428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422875" y="27971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Презентация к практической работе 7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311700" y="445025"/>
            <a:ext cx="39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Код для выбора </a:t>
            </a:r>
            <a:r>
              <a:rPr lang="ru"/>
              <a:t>рейтинга</a:t>
            </a:r>
            <a:r>
              <a:rPr lang="ru"/>
              <a:t> здоровья из выпадающего меню</a:t>
            </a:r>
            <a:endParaRPr/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150" y="-101000"/>
            <a:ext cx="3398850" cy="645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311700" y="88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Отображение введенных данных</a:t>
            </a:r>
            <a:endParaRPr/>
          </a:p>
        </p:txBody>
      </p:sp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3450" y="688350"/>
            <a:ext cx="9807327" cy="480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311700" y="445025"/>
            <a:ext cx="460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Отображение всех данных в форме ввода и в тегах &lt;p&gt;</a:t>
            </a:r>
            <a:endParaRPr/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5038" y="555675"/>
            <a:ext cx="3162287" cy="4587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Google Shape;165;p24"/>
          <p:cNvCxnSpPr/>
          <p:nvPr/>
        </p:nvCxnSpPr>
        <p:spPr>
          <a:xfrm>
            <a:off x="4519200" y="4014975"/>
            <a:ext cx="947700" cy="89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" name="Google Shape;166;p24"/>
          <p:cNvCxnSpPr/>
          <p:nvPr/>
        </p:nvCxnSpPr>
        <p:spPr>
          <a:xfrm>
            <a:off x="4196950" y="3724300"/>
            <a:ext cx="1478700" cy="3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Самостоятельно создайте на основе примера радиокнопки для выбора пола </a:t>
            </a:r>
            <a:endParaRPr/>
          </a:p>
        </p:txBody>
      </p:sp>
      <p:sp>
        <p:nvSpPr>
          <p:cNvPr id="172" name="Google Shape;17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848" y="1610775"/>
            <a:ext cx="4867349" cy="357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25" y="2008505"/>
            <a:ext cx="9143999" cy="2427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Разделение общих данных и данных о здоровье. разделение этапов ввода данных и просмотра данных</a:t>
            </a:r>
            <a:endParaRPr/>
          </a:p>
        </p:txBody>
      </p:sp>
      <p:sp>
        <p:nvSpPr>
          <p:cNvPr id="185" name="Google Shape;185;p27"/>
          <p:cNvSpPr txBox="1"/>
          <p:nvPr>
            <p:ph idx="1" type="body"/>
          </p:nvPr>
        </p:nvSpPr>
        <p:spPr>
          <a:xfrm>
            <a:off x="311700" y="1838525"/>
            <a:ext cx="8520600" cy="27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Необходимо, чтобы  форма ввода общих данных и данных о здоровье появлялась по-нажатию на соответствующую кнопку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Добавление кнопки</a:t>
            </a:r>
            <a:endParaRPr/>
          </a:p>
        </p:txBody>
      </p:sp>
      <p:sp>
        <p:nvSpPr>
          <p:cNvPr id="191" name="Google Shape;19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550" y="779400"/>
            <a:ext cx="7003974" cy="558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311700" y="116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Добавление кнопки для ввода общих данных  на нового человека</a:t>
            </a:r>
            <a:endParaRPr/>
          </a:p>
        </p:txBody>
      </p:sp>
      <p:sp>
        <p:nvSpPr>
          <p:cNvPr id="198" name="Google Shape;198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850" y="1152475"/>
            <a:ext cx="8157652" cy="413804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9"/>
          <p:cNvSpPr/>
          <p:nvPr/>
        </p:nvSpPr>
        <p:spPr>
          <a:xfrm>
            <a:off x="2183742" y="2563275"/>
            <a:ext cx="3083125" cy="700750"/>
          </a:xfrm>
          <a:custGeom>
            <a:rect b="b" l="l" r="r" t="t"/>
            <a:pathLst>
              <a:path extrusionOk="0" h="28030" w="123325">
                <a:moveTo>
                  <a:pt x="11393" y="4713"/>
                </a:moveTo>
                <a:cubicBezTo>
                  <a:pt x="5474" y="4713"/>
                  <a:pt x="-949" y="12649"/>
                  <a:pt x="159" y="18463"/>
                </a:cubicBezTo>
                <a:cubicBezTo>
                  <a:pt x="1042" y="23097"/>
                  <a:pt x="6984" y="25702"/>
                  <a:pt x="11561" y="26847"/>
                </a:cubicBezTo>
                <a:cubicBezTo>
                  <a:pt x="20345" y="29044"/>
                  <a:pt x="29684" y="26511"/>
                  <a:pt x="38725" y="27014"/>
                </a:cubicBezTo>
                <a:cubicBezTo>
                  <a:pt x="54240" y="27878"/>
                  <a:pt x="69990" y="28935"/>
                  <a:pt x="85339" y="26511"/>
                </a:cubicBezTo>
                <a:cubicBezTo>
                  <a:pt x="98322" y="24461"/>
                  <a:pt x="122041" y="28702"/>
                  <a:pt x="123234" y="15612"/>
                </a:cubicBezTo>
                <a:cubicBezTo>
                  <a:pt x="124682" y="-284"/>
                  <a:pt x="93387" y="-1499"/>
                  <a:pt x="77626" y="1024"/>
                </a:cubicBezTo>
                <a:cubicBezTo>
                  <a:pt x="55024" y="4642"/>
                  <a:pt x="31495" y="71"/>
                  <a:pt x="9046" y="454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1" name="Google Shape;201;p29"/>
          <p:cNvSpPr/>
          <p:nvPr/>
        </p:nvSpPr>
        <p:spPr>
          <a:xfrm>
            <a:off x="7201029" y="2718825"/>
            <a:ext cx="1493150" cy="218775"/>
          </a:xfrm>
          <a:custGeom>
            <a:rect b="b" l="l" r="r" t="t"/>
            <a:pathLst>
              <a:path extrusionOk="0" h="8751" w="59726">
                <a:moveTo>
                  <a:pt x="2525" y="336"/>
                </a:moveTo>
                <a:cubicBezTo>
                  <a:pt x="757" y="840"/>
                  <a:pt x="-930" y="4648"/>
                  <a:pt x="681" y="5534"/>
                </a:cubicBezTo>
                <a:cubicBezTo>
                  <a:pt x="5289" y="8068"/>
                  <a:pt x="11237" y="5459"/>
                  <a:pt x="16442" y="6204"/>
                </a:cubicBezTo>
                <a:cubicBezTo>
                  <a:pt x="23957" y="7280"/>
                  <a:pt x="31487" y="8719"/>
                  <a:pt x="39079" y="8719"/>
                </a:cubicBezTo>
                <a:cubicBezTo>
                  <a:pt x="44333" y="8719"/>
                  <a:pt x="49586" y="8552"/>
                  <a:pt x="54840" y="8552"/>
                </a:cubicBezTo>
                <a:cubicBezTo>
                  <a:pt x="56485" y="8552"/>
                  <a:pt x="59885" y="9348"/>
                  <a:pt x="59703" y="7713"/>
                </a:cubicBezTo>
                <a:cubicBezTo>
                  <a:pt x="58952" y="964"/>
                  <a:pt x="47350" y="55"/>
                  <a:pt x="40588" y="671"/>
                </a:cubicBezTo>
                <a:cubicBezTo>
                  <a:pt x="28062" y="1812"/>
                  <a:pt x="15311" y="1782"/>
                  <a:pt x="286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2" name="Google Shape;202;p29"/>
          <p:cNvSpPr/>
          <p:nvPr/>
        </p:nvSpPr>
        <p:spPr>
          <a:xfrm>
            <a:off x="2403086" y="3218037"/>
            <a:ext cx="2957950" cy="255350"/>
          </a:xfrm>
          <a:custGeom>
            <a:rect b="b" l="l" r="r" t="t"/>
            <a:pathLst>
              <a:path extrusionOk="0" h="10214" w="118318">
                <a:moveTo>
                  <a:pt x="7315" y="2501"/>
                </a:moveTo>
                <a:cubicBezTo>
                  <a:pt x="4803" y="2501"/>
                  <a:pt x="-1296" y="3223"/>
                  <a:pt x="273" y="5184"/>
                </a:cubicBezTo>
                <a:cubicBezTo>
                  <a:pt x="6177" y="12562"/>
                  <a:pt x="19133" y="6753"/>
                  <a:pt x="28443" y="8370"/>
                </a:cubicBezTo>
                <a:cubicBezTo>
                  <a:pt x="48105" y="11785"/>
                  <a:pt x="68347" y="9376"/>
                  <a:pt x="88303" y="9376"/>
                </a:cubicBezTo>
                <a:cubicBezTo>
                  <a:pt x="96243" y="9376"/>
                  <a:pt x="104174" y="10046"/>
                  <a:pt x="112114" y="10046"/>
                </a:cubicBezTo>
                <a:cubicBezTo>
                  <a:pt x="114306" y="10046"/>
                  <a:pt x="118318" y="10059"/>
                  <a:pt x="118318" y="7867"/>
                </a:cubicBezTo>
                <a:cubicBezTo>
                  <a:pt x="118318" y="5631"/>
                  <a:pt x="114975" y="4794"/>
                  <a:pt x="112952" y="3842"/>
                </a:cubicBezTo>
                <a:cubicBezTo>
                  <a:pt x="102266" y="-1184"/>
                  <a:pt x="89381" y="1998"/>
                  <a:pt x="77572" y="1998"/>
                </a:cubicBezTo>
                <a:cubicBezTo>
                  <a:pt x="53538" y="1998"/>
                  <a:pt x="29036" y="-2558"/>
                  <a:pt x="5471" y="216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>
            <p:ph type="title"/>
          </p:nvPr>
        </p:nvSpPr>
        <p:spPr>
          <a:xfrm>
            <a:off x="311700" y="445025"/>
            <a:ext cx="339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 нажатия кнопки</a:t>
            </a:r>
            <a:endParaRPr/>
          </a:p>
        </p:txBody>
      </p:sp>
      <p:sp>
        <p:nvSpPr>
          <p:cNvPr id="208" name="Google Shape;208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773" y="1125898"/>
            <a:ext cx="3803375" cy="37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0"/>
          <p:cNvSpPr txBox="1"/>
          <p:nvPr>
            <p:ph type="title"/>
          </p:nvPr>
        </p:nvSpPr>
        <p:spPr>
          <a:xfrm>
            <a:off x="4224275" y="525425"/>
            <a:ext cx="396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</a:t>
            </a:r>
            <a:r>
              <a:rPr lang="ru"/>
              <a:t> нажатия кнопки</a:t>
            </a:r>
            <a:endParaRPr/>
          </a:p>
        </p:txBody>
      </p:sp>
      <p:pic>
        <p:nvPicPr>
          <p:cNvPr id="211" name="Google Shape;21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7400" y="1125900"/>
            <a:ext cx="4800600" cy="38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/>
          <p:nvPr>
            <p:ph type="title"/>
          </p:nvPr>
        </p:nvSpPr>
        <p:spPr>
          <a:xfrm>
            <a:off x="311700" y="445025"/>
            <a:ext cx="35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Vuetify-м</a:t>
            </a:r>
            <a:r>
              <a:rPr lang="ru"/>
              <a:t>акет приложения</a:t>
            </a:r>
            <a:endParaRPr/>
          </a:p>
        </p:txBody>
      </p:sp>
      <p:sp>
        <p:nvSpPr>
          <p:cNvPr id="217" name="Google Shape;21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31"/>
          <p:cNvPicPr preferRelativeResize="0"/>
          <p:nvPr/>
        </p:nvPicPr>
        <p:blipFill rotWithShape="1">
          <a:blip r:embed="rId3">
            <a:alphaModFix/>
          </a:blip>
          <a:srcRect b="5705" l="4868" r="38784" t="5278"/>
          <a:stretch/>
        </p:blipFill>
        <p:spPr>
          <a:xfrm>
            <a:off x="3332637" y="31875"/>
            <a:ext cx="578823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1"/>
          <p:cNvSpPr/>
          <p:nvPr/>
        </p:nvSpPr>
        <p:spPr>
          <a:xfrm>
            <a:off x="8365375" y="1317325"/>
            <a:ext cx="395400" cy="682200"/>
          </a:xfrm>
          <a:prstGeom prst="down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" sz="4000">
                <a:latin typeface="Calibri"/>
                <a:ea typeface="Calibri"/>
                <a:cs typeface="Calibri"/>
                <a:sym typeface="Calibri"/>
              </a:rPr>
              <a:t>На этом занятии мы научимся :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989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60000"/>
              </a:lnSpc>
              <a:spcBef>
                <a:spcPts val="1200"/>
              </a:spcBef>
              <a:spcAft>
                <a:spcPts val="0"/>
              </a:spcAft>
              <a:buClr>
                <a:srgbClr val="111111"/>
              </a:buClr>
              <a:buSzPts val="1200"/>
              <a:buChar char="●"/>
            </a:pPr>
            <a:r>
              <a:rPr lang="ru" sz="1200">
                <a:solidFill>
                  <a:srgbClr val="111111"/>
                </a:solidFill>
                <a:highlight>
                  <a:srgbClr val="FFFFFF"/>
                </a:highlight>
              </a:rPr>
              <a:t>Создавать экземпляр Vue, и </a:t>
            </a:r>
            <a:endParaRPr sz="12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Char char="●"/>
            </a:pPr>
            <a:r>
              <a:rPr lang="ru" sz="1200">
                <a:solidFill>
                  <a:srgbClr val="111111"/>
                </a:solidFill>
                <a:highlight>
                  <a:srgbClr val="FFFFFF"/>
                </a:highlight>
              </a:rPr>
              <a:t>П</a:t>
            </a:r>
            <a:r>
              <a:rPr lang="ru" sz="1200">
                <a:solidFill>
                  <a:srgbClr val="111111"/>
                </a:solidFill>
                <a:highlight>
                  <a:srgbClr val="FFFFFF"/>
                </a:highlight>
              </a:rPr>
              <a:t>одключать к выбранному (при его создании элементу DOM) э</a:t>
            </a:r>
            <a:r>
              <a:rPr lang="ru" sz="1200">
                <a:solidFill>
                  <a:srgbClr val="111111"/>
                </a:solidFill>
                <a:highlight>
                  <a:srgbClr val="FFFFFF"/>
                </a:highlight>
              </a:rPr>
              <a:t>кземпляр Vue.</a:t>
            </a:r>
            <a:endParaRPr sz="12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Char char="●"/>
            </a:pPr>
            <a:r>
              <a:rPr lang="ru" sz="1200">
                <a:solidFill>
                  <a:srgbClr val="111111"/>
                </a:solidFill>
                <a:highlight>
                  <a:srgbClr val="FFFFFF"/>
                </a:highlight>
              </a:rPr>
              <a:t>Научимся </a:t>
            </a:r>
            <a:r>
              <a:rPr lang="ru" sz="1200">
                <a:solidFill>
                  <a:srgbClr val="111111"/>
                </a:solidFill>
                <a:highlight>
                  <a:srgbClr val="FFFFFF"/>
                </a:highlight>
              </a:rPr>
              <a:t>выводить на страницу д</a:t>
            </a:r>
            <a:r>
              <a:rPr lang="ru" sz="1200">
                <a:solidFill>
                  <a:srgbClr val="111111"/>
                </a:solidFill>
                <a:highlight>
                  <a:srgbClr val="FFFFFF"/>
                </a:highlight>
              </a:rPr>
              <a:t>анные, хранящиеся в экземпляре Vue, (</a:t>
            </a:r>
            <a:r>
              <a:rPr lang="ru" sz="1200">
                <a:solidFill>
                  <a:srgbClr val="111111"/>
                </a:solidFill>
                <a:highlight>
                  <a:srgbClr val="FFFFFF"/>
                </a:highlight>
              </a:rPr>
              <a:t>выводить данные  на веб-страницу.)</a:t>
            </a:r>
            <a:endParaRPr sz="12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Char char="●"/>
            </a:pPr>
            <a:r>
              <a:t/>
            </a:r>
            <a:endParaRPr sz="12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7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/>
          <p:nvPr>
            <p:ph type="title"/>
          </p:nvPr>
        </p:nvSpPr>
        <p:spPr>
          <a:xfrm>
            <a:off x="311700" y="445025"/>
            <a:ext cx="239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20"/>
              <a:t>Клонирование кода со всеми необходимыми библиотеками</a:t>
            </a:r>
            <a:endParaRPr sz="2420"/>
          </a:p>
        </p:txBody>
      </p:sp>
      <p:sp>
        <p:nvSpPr>
          <p:cNvPr id="225" name="Google Shape;225;p32"/>
          <p:cNvSpPr txBox="1"/>
          <p:nvPr>
            <p:ph idx="1" type="body"/>
          </p:nvPr>
        </p:nvSpPr>
        <p:spPr>
          <a:xfrm>
            <a:off x="311700" y="2165400"/>
            <a:ext cx="2436000" cy="24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Переименовать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 в “Главную форму паспорта здоровья”</a:t>
            </a:r>
            <a:endParaRPr/>
          </a:p>
        </p:txBody>
      </p:sp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699" y="685925"/>
            <a:ext cx="6278001" cy="438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>
            <p:ph type="title"/>
          </p:nvPr>
        </p:nvSpPr>
        <p:spPr>
          <a:xfrm>
            <a:off x="311700" y="445025"/>
            <a:ext cx="215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Открыть ранее созданный pen, сделанный с помощью фрэйм-ворка Vue</a:t>
            </a:r>
            <a:endParaRPr/>
          </a:p>
        </p:txBody>
      </p:sp>
      <p:pic>
        <p:nvPicPr>
          <p:cNvPr id="232" name="Google Shape;2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7205" y="38275"/>
            <a:ext cx="661679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>
            <p:ph type="title"/>
          </p:nvPr>
        </p:nvSpPr>
        <p:spPr>
          <a:xfrm>
            <a:off x="196925" y="271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Vuetify- компоненты </a:t>
            </a:r>
            <a:endParaRPr/>
          </a:p>
        </p:txBody>
      </p:sp>
      <p:sp>
        <p:nvSpPr>
          <p:cNvPr id="238" name="Google Shape;238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3574" y="844225"/>
            <a:ext cx="5048150" cy="42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Табы- вкладки в vue(продвинутый vue)</a:t>
            </a:r>
            <a:endParaRPr/>
          </a:p>
        </p:txBody>
      </p:sp>
      <p:sp>
        <p:nvSpPr>
          <p:cNvPr id="245" name="Google Shape;245;p35"/>
          <p:cNvSpPr txBox="1"/>
          <p:nvPr>
            <p:ph idx="1" type="body"/>
          </p:nvPr>
        </p:nvSpPr>
        <p:spPr>
          <a:xfrm>
            <a:off x="478000" y="1174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Пример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https://codepen.io/codeKonami/pen/pQBGdv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 u="sng">
                <a:solidFill>
                  <a:schemeClr val="hlink"/>
                </a:solidFill>
                <a:hlinkClick r:id="rId3"/>
              </a:rPr>
              <a:t>https://vuetifyjs.com/en/components/tabs/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  Открыть скопировать все подключенные библиотеки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 скопировать программу убедиться, что работает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https://codepen.io/Elena-Samarkina/pen/zYmBbyg?editors=1111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46" name="Google Shape;246;p3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340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b="1" lang="ru" sz="1700">
                <a:solidFill>
                  <a:srgbClr val="273849"/>
                </a:solidFill>
                <a:highlight>
                  <a:srgbClr val="FFFFFF"/>
                </a:highlight>
              </a:rPr>
              <a:t>Пример внесения изменения в шаблоны из справки</a:t>
            </a:r>
            <a:endParaRPr b="1" sz="1700">
              <a:solidFill>
                <a:srgbClr val="27384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427" y="1152477"/>
            <a:ext cx="7131299" cy="400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1575" y="872451"/>
            <a:ext cx="7682426" cy="4197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7"/>
          <p:cNvSpPr/>
          <p:nvPr/>
        </p:nvSpPr>
        <p:spPr>
          <a:xfrm>
            <a:off x="6311589" y="2453969"/>
            <a:ext cx="2805350" cy="393350"/>
          </a:xfrm>
          <a:custGeom>
            <a:rect b="b" l="l" r="r" t="t"/>
            <a:pathLst>
              <a:path extrusionOk="0" h="15734" w="112214">
                <a:moveTo>
                  <a:pt x="1070" y="3769"/>
                </a:moveTo>
                <a:cubicBezTo>
                  <a:pt x="569" y="6106"/>
                  <a:pt x="-980" y="9711"/>
                  <a:pt x="1070" y="10940"/>
                </a:cubicBezTo>
                <a:cubicBezTo>
                  <a:pt x="7326" y="14692"/>
                  <a:pt x="15449" y="13968"/>
                  <a:pt x="22744" y="13968"/>
                </a:cubicBezTo>
                <a:cubicBezTo>
                  <a:pt x="33693" y="13968"/>
                  <a:pt x="44637" y="14550"/>
                  <a:pt x="55573" y="15084"/>
                </a:cubicBezTo>
                <a:cubicBezTo>
                  <a:pt x="69422" y="15760"/>
                  <a:pt x="83301" y="15562"/>
                  <a:pt x="97167" y="15562"/>
                </a:cubicBezTo>
                <a:cubicBezTo>
                  <a:pt x="102321" y="15562"/>
                  <a:pt x="111781" y="16878"/>
                  <a:pt x="112147" y="11737"/>
                </a:cubicBezTo>
                <a:cubicBezTo>
                  <a:pt x="113216" y="-3261"/>
                  <a:pt x="83517" y="422"/>
                  <a:pt x="68481" y="422"/>
                </a:cubicBezTo>
                <a:cubicBezTo>
                  <a:pt x="53015" y="422"/>
                  <a:pt x="37362" y="-680"/>
                  <a:pt x="22106" y="1856"/>
                </a:cubicBezTo>
                <a:cubicBezTo>
                  <a:pt x="15124" y="3017"/>
                  <a:pt x="6572" y="-1117"/>
                  <a:pt x="911" y="313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2" name="Google Shape;262;p37"/>
          <p:cNvSpPr/>
          <p:nvPr/>
        </p:nvSpPr>
        <p:spPr>
          <a:xfrm>
            <a:off x="1708950" y="2504376"/>
            <a:ext cx="2219725" cy="840961"/>
          </a:xfrm>
          <a:custGeom>
            <a:rect b="b" l="l" r="r" t="t"/>
            <a:pathLst>
              <a:path extrusionOk="0" h="29674" w="88789">
                <a:moveTo>
                  <a:pt x="15612" y="4640"/>
                </a:moveTo>
                <a:cubicBezTo>
                  <a:pt x="10651" y="4640"/>
                  <a:pt x="3774" y="3802"/>
                  <a:pt x="1110" y="7987"/>
                </a:cubicBezTo>
                <a:cubicBezTo>
                  <a:pt x="-1708" y="12413"/>
                  <a:pt x="1352" y="19804"/>
                  <a:pt x="5412" y="23127"/>
                </a:cubicBezTo>
                <a:cubicBezTo>
                  <a:pt x="18244" y="33631"/>
                  <a:pt x="38432" y="28584"/>
                  <a:pt x="54975" y="27430"/>
                </a:cubicBezTo>
                <a:cubicBezTo>
                  <a:pt x="65597" y="26689"/>
                  <a:pt x="79174" y="29382"/>
                  <a:pt x="86370" y="21533"/>
                </a:cubicBezTo>
                <a:cubicBezTo>
                  <a:pt x="89033" y="18629"/>
                  <a:pt x="89748" y="12717"/>
                  <a:pt x="87167" y="9740"/>
                </a:cubicBezTo>
                <a:cubicBezTo>
                  <a:pt x="81461" y="3158"/>
                  <a:pt x="71428" y="1417"/>
                  <a:pt x="62784" y="337"/>
                </a:cubicBezTo>
                <a:cubicBezTo>
                  <a:pt x="50230" y="-1232"/>
                  <a:pt x="37653" y="3356"/>
                  <a:pt x="25174" y="5437"/>
                </a:cubicBezTo>
                <a:cubicBezTo>
                  <a:pt x="24336" y="5577"/>
                  <a:pt x="21774" y="5437"/>
                  <a:pt x="22624" y="5437"/>
                </a:cubicBezTo>
                <a:cubicBezTo>
                  <a:pt x="24649" y="5437"/>
                  <a:pt x="26665" y="5160"/>
                  <a:pt x="28680" y="4959"/>
                </a:cubicBezTo>
                <a:cubicBezTo>
                  <a:pt x="29084" y="4919"/>
                  <a:pt x="29432" y="5204"/>
                  <a:pt x="29477" y="4800"/>
                </a:cubicBezTo>
                <a:cubicBezTo>
                  <a:pt x="29643" y="3305"/>
                  <a:pt x="27411" y="2560"/>
                  <a:pt x="26130" y="1772"/>
                </a:cubicBezTo>
                <a:cubicBezTo>
                  <a:pt x="22802" y="-276"/>
                  <a:pt x="15265" y="-625"/>
                  <a:pt x="14496" y="320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 sz="1800">
                <a:solidFill>
                  <a:schemeClr val="dk2"/>
                </a:solidFill>
              </a:rPr>
              <a:t> перейти п оссылке </a:t>
            </a:r>
            <a:r>
              <a:rPr lang="ru" sz="1800">
                <a:solidFill>
                  <a:schemeClr val="dk2"/>
                </a:solidFill>
              </a:rPr>
              <a:t>https://codepen.io/Elena-Samarkina/pen/WNBxbxb</a:t>
            </a:r>
            <a:endParaRPr/>
          </a:p>
        </p:txBody>
      </p:sp>
      <p:sp>
        <p:nvSpPr>
          <p:cNvPr id="275" name="Google Shape;275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06320"/>
            <a:ext cx="8586525" cy="403718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9"/>
          <p:cNvSpPr/>
          <p:nvPr/>
        </p:nvSpPr>
        <p:spPr>
          <a:xfrm>
            <a:off x="7423250" y="4204675"/>
            <a:ext cx="726600" cy="798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</p:txBody>
      </p:sp>
      <p:sp>
        <p:nvSpPr>
          <p:cNvPr id="278" name="Google Shape;278;p39"/>
          <p:cNvSpPr/>
          <p:nvPr/>
        </p:nvSpPr>
        <p:spPr>
          <a:xfrm>
            <a:off x="7779400" y="4204675"/>
            <a:ext cx="726600" cy="798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</a:t>
            </a:r>
            <a:endParaRPr/>
          </a:p>
        </p:txBody>
      </p:sp>
      <p:sp>
        <p:nvSpPr>
          <p:cNvPr id="279" name="Google Shape;279;p39"/>
          <p:cNvSpPr/>
          <p:nvPr/>
        </p:nvSpPr>
        <p:spPr>
          <a:xfrm>
            <a:off x="8360500" y="901950"/>
            <a:ext cx="603300" cy="744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Копирование</a:t>
            </a:r>
            <a:endParaRPr/>
          </a:p>
        </p:txBody>
      </p:sp>
      <p:sp>
        <p:nvSpPr>
          <p:cNvPr id="285" name="Google Shape;285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748" y="1152475"/>
            <a:ext cx="4973101" cy="376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0"/>
          <p:cNvSpPr/>
          <p:nvPr/>
        </p:nvSpPr>
        <p:spPr>
          <a:xfrm>
            <a:off x="5884475" y="3291775"/>
            <a:ext cx="436500" cy="431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Шаблон с кнопками клонирован</a:t>
            </a:r>
            <a:endParaRPr/>
          </a:p>
        </p:txBody>
      </p:sp>
      <p:sp>
        <p:nvSpPr>
          <p:cNvPr id="293" name="Google Shape;293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75" y="1521289"/>
            <a:ext cx="9143999" cy="3526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Копирование url картинки с Github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Разместите небольшую картинку &lt; 500px   в своем </a:t>
            </a:r>
            <a:r>
              <a:rPr lang="ru"/>
              <a:t>Github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28769" l="14102" r="53920" t="26571"/>
          <a:stretch/>
        </p:blipFill>
        <p:spPr>
          <a:xfrm>
            <a:off x="255325" y="1712204"/>
            <a:ext cx="3745949" cy="29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 rotWithShape="1">
          <a:blip r:embed="rId4">
            <a:alphaModFix/>
          </a:blip>
          <a:srcRect b="14135" l="38629" r="35402" t="46762"/>
          <a:stretch/>
        </p:blipFill>
        <p:spPr>
          <a:xfrm>
            <a:off x="3896375" y="2050350"/>
            <a:ext cx="3651821" cy="309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Аналогично происходит копирование </a:t>
            </a:r>
            <a:endParaRPr/>
          </a:p>
        </p:txBody>
      </p:sp>
      <p:sp>
        <p:nvSpPr>
          <p:cNvPr id="300" name="Google Shape;300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813" y="1714224"/>
            <a:ext cx="7600375" cy="317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Заимствование кода кнопки</a:t>
            </a:r>
            <a:endParaRPr/>
          </a:p>
        </p:txBody>
      </p:sp>
      <p:sp>
        <p:nvSpPr>
          <p:cNvPr id="307" name="Google Shape;307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43"/>
          <p:cNvPicPr preferRelativeResize="0"/>
          <p:nvPr/>
        </p:nvPicPr>
        <p:blipFill rotWithShape="1">
          <a:blip r:embed="rId3">
            <a:alphaModFix/>
          </a:blip>
          <a:srcRect b="19696" l="23223" r="32133" t="15254"/>
          <a:stretch/>
        </p:blipFill>
        <p:spPr>
          <a:xfrm>
            <a:off x="5061700" y="1724675"/>
            <a:ext cx="4082299" cy="334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875" y="1382525"/>
            <a:ext cx="5074576" cy="376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Очистить  и вставить</a:t>
            </a:r>
            <a:endParaRPr/>
          </a:p>
        </p:txBody>
      </p:sp>
      <p:sp>
        <p:nvSpPr>
          <p:cNvPr id="315" name="Google Shape;315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25961"/>
            <a:ext cx="9144001" cy="3070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4"/>
          <p:cNvPicPr preferRelativeResize="0"/>
          <p:nvPr/>
        </p:nvPicPr>
        <p:blipFill rotWithShape="1">
          <a:blip r:embed="rId4">
            <a:alphaModFix/>
          </a:blip>
          <a:srcRect b="0" l="0" r="28515" t="0"/>
          <a:stretch/>
        </p:blipFill>
        <p:spPr>
          <a:xfrm>
            <a:off x="2278351" y="895400"/>
            <a:ext cx="3700151" cy="416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4"/>
          <p:cNvSpPr/>
          <p:nvPr/>
        </p:nvSpPr>
        <p:spPr>
          <a:xfrm>
            <a:off x="595550" y="2284289"/>
            <a:ext cx="4225350" cy="650975"/>
          </a:xfrm>
          <a:custGeom>
            <a:rect b="b" l="l" r="r" t="t"/>
            <a:pathLst>
              <a:path extrusionOk="0" h="26039" w="169014">
                <a:moveTo>
                  <a:pt x="0" y="21807"/>
                </a:moveTo>
                <a:cubicBezTo>
                  <a:pt x="37194" y="29236"/>
                  <a:pt x="74342" y="6480"/>
                  <a:pt x="111890" y="1121"/>
                </a:cubicBezTo>
                <a:cubicBezTo>
                  <a:pt x="126555" y="-972"/>
                  <a:pt x="142544" y="-192"/>
                  <a:pt x="156082" y="5823"/>
                </a:cubicBezTo>
                <a:cubicBezTo>
                  <a:pt x="160932" y="7978"/>
                  <a:pt x="168182" y="9971"/>
                  <a:pt x="168932" y="15225"/>
                </a:cubicBezTo>
                <a:cubicBezTo>
                  <a:pt x="169595" y="19873"/>
                  <a:pt x="161606" y="21728"/>
                  <a:pt x="157023" y="22747"/>
                </a:cubicBezTo>
                <a:cubicBezTo>
                  <a:pt x="140901" y="26330"/>
                  <a:pt x="123889" y="23232"/>
                  <a:pt x="107502" y="21180"/>
                </a:cubicBezTo>
                <a:cubicBezTo>
                  <a:pt x="92504" y="19302"/>
                  <a:pt x="77447" y="24493"/>
                  <a:pt x="62370" y="25568"/>
                </a:cubicBezTo>
                <a:cubicBezTo>
                  <a:pt x="42568" y="26981"/>
                  <a:pt x="22672" y="24628"/>
                  <a:pt x="2820" y="2462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5"/>
          <p:cNvSpPr txBox="1"/>
          <p:nvPr>
            <p:ph type="title"/>
          </p:nvPr>
        </p:nvSpPr>
        <p:spPr>
          <a:xfrm>
            <a:off x="233350" y="53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Открыть макет https://vuetifyjs.com/en/features/application-layout/#placing-components</a:t>
            </a:r>
            <a:endParaRPr/>
          </a:p>
        </p:txBody>
      </p:sp>
      <p:sp>
        <p:nvSpPr>
          <p:cNvPr id="324" name="Google Shape;324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25" y="1251500"/>
            <a:ext cx="6919123" cy="3891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5"/>
          <p:cNvSpPr/>
          <p:nvPr/>
        </p:nvSpPr>
        <p:spPr>
          <a:xfrm>
            <a:off x="4458425" y="1944050"/>
            <a:ext cx="336900" cy="399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7801" y="784425"/>
            <a:ext cx="4138276" cy="4359076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5"/>
          <p:cNvSpPr txBox="1"/>
          <p:nvPr/>
        </p:nvSpPr>
        <p:spPr>
          <a:xfrm>
            <a:off x="6918775" y="3863750"/>
            <a:ext cx="17787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скопировать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29" name="Google Shape;329;p45"/>
          <p:cNvSpPr/>
          <p:nvPr/>
        </p:nvSpPr>
        <p:spPr>
          <a:xfrm>
            <a:off x="5453525" y="2100775"/>
            <a:ext cx="3016800" cy="1911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Вставить макет</a:t>
            </a:r>
            <a:endParaRPr/>
          </a:p>
        </p:txBody>
      </p:sp>
      <p:sp>
        <p:nvSpPr>
          <p:cNvPr id="335" name="Google Shape;335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725" y="1124650"/>
            <a:ext cx="6704525" cy="377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7"/>
          <p:cNvSpPr txBox="1"/>
          <p:nvPr>
            <p:ph type="title"/>
          </p:nvPr>
        </p:nvSpPr>
        <p:spPr>
          <a:xfrm>
            <a:off x="311700" y="445025"/>
            <a:ext cx="212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Изменение атрибутов - цвета</a:t>
            </a:r>
            <a:endParaRPr/>
          </a:p>
        </p:txBody>
      </p:sp>
      <p:sp>
        <p:nvSpPr>
          <p:cNvPr id="342" name="Google Shape;342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400" y="-47000"/>
            <a:ext cx="62852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Размещение </a:t>
            </a:r>
            <a:r>
              <a:rPr lang="ru"/>
              <a:t>компонентов</a:t>
            </a:r>
            <a:endParaRPr/>
          </a:p>
        </p:txBody>
      </p:sp>
      <p:sp>
        <p:nvSpPr>
          <p:cNvPr id="349" name="Google Shape;349;p48"/>
          <p:cNvSpPr txBox="1"/>
          <p:nvPr>
            <p:ph idx="1" type="body"/>
          </p:nvPr>
        </p:nvSpPr>
        <p:spPr>
          <a:xfrm>
            <a:off x="5445700" y="1152475"/>
            <a:ext cx="338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чтобы быстро найти  введите в поиск в справке VUETIFY  -”V-card”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вставьте в начало html (над макетом)</a:t>
            </a:r>
            <a:endParaRPr/>
          </a:p>
        </p:txBody>
      </p:sp>
      <p:pic>
        <p:nvPicPr>
          <p:cNvPr id="350" name="Google Shape;35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51" y="1224200"/>
            <a:ext cx="4933700" cy="391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9"/>
          <p:cNvSpPr txBox="1"/>
          <p:nvPr>
            <p:ph type="title"/>
          </p:nvPr>
        </p:nvSpPr>
        <p:spPr>
          <a:xfrm>
            <a:off x="3508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Размещение подчиненного </a:t>
            </a:r>
            <a:r>
              <a:rPr lang="ru"/>
              <a:t>компонента</a:t>
            </a:r>
            <a:r>
              <a:rPr lang="ru"/>
              <a:t> на макете</a:t>
            </a:r>
            <a:endParaRPr/>
          </a:p>
        </p:txBody>
      </p:sp>
      <p:sp>
        <p:nvSpPr>
          <p:cNvPr id="356" name="Google Shape;356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7" name="Google Shape;35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7825" y="776575"/>
            <a:ext cx="5718524" cy="441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9"/>
          <p:cNvPicPr preferRelativeResize="0"/>
          <p:nvPr/>
        </p:nvPicPr>
        <p:blipFill rotWithShape="1">
          <a:blip r:embed="rId4">
            <a:alphaModFix/>
          </a:blip>
          <a:srcRect b="33576" l="0" r="50186" t="0"/>
          <a:stretch/>
        </p:blipFill>
        <p:spPr>
          <a:xfrm>
            <a:off x="50350" y="1026475"/>
            <a:ext cx="3130900" cy="3416401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9"/>
          <p:cNvSpPr/>
          <p:nvPr/>
        </p:nvSpPr>
        <p:spPr>
          <a:xfrm>
            <a:off x="697400" y="1434750"/>
            <a:ext cx="4782100" cy="2554511"/>
          </a:xfrm>
          <a:custGeom>
            <a:rect b="b" l="l" r="r" t="t"/>
            <a:pathLst>
              <a:path extrusionOk="0" h="115094" w="191284">
                <a:moveTo>
                  <a:pt x="0" y="111113"/>
                </a:moveTo>
                <a:cubicBezTo>
                  <a:pt x="12756" y="111113"/>
                  <a:pt x="25481" y="109546"/>
                  <a:pt x="38237" y="109546"/>
                </a:cubicBezTo>
                <a:cubicBezTo>
                  <a:pt x="53420" y="109546"/>
                  <a:pt x="72633" y="109181"/>
                  <a:pt x="82116" y="97323"/>
                </a:cubicBezTo>
                <a:cubicBezTo>
                  <a:pt x="86203" y="92212"/>
                  <a:pt x="85049" y="84476"/>
                  <a:pt x="87757" y="78518"/>
                </a:cubicBezTo>
                <a:cubicBezTo>
                  <a:pt x="93955" y="64881"/>
                  <a:pt x="99626" y="50922"/>
                  <a:pt x="103742" y="36519"/>
                </a:cubicBezTo>
                <a:cubicBezTo>
                  <a:pt x="105651" y="29840"/>
                  <a:pt x="103961" y="21704"/>
                  <a:pt x="108130" y="16147"/>
                </a:cubicBezTo>
                <a:cubicBezTo>
                  <a:pt x="111721" y="11360"/>
                  <a:pt x="116308" y="7349"/>
                  <a:pt x="120980" y="3610"/>
                </a:cubicBezTo>
                <a:cubicBezTo>
                  <a:pt x="123380" y="1689"/>
                  <a:pt x="127113" y="2887"/>
                  <a:pt x="130069" y="2043"/>
                </a:cubicBezTo>
                <a:cubicBezTo>
                  <a:pt x="138718" y="-425"/>
                  <a:pt x="148098" y="-328"/>
                  <a:pt x="157023" y="790"/>
                </a:cubicBezTo>
                <a:cubicBezTo>
                  <a:pt x="165924" y="1905"/>
                  <a:pt x="179027" y="-340"/>
                  <a:pt x="183037" y="7685"/>
                </a:cubicBezTo>
                <a:cubicBezTo>
                  <a:pt x="190224" y="22066"/>
                  <a:pt x="192550" y="39372"/>
                  <a:pt x="190559" y="55325"/>
                </a:cubicBezTo>
                <a:cubicBezTo>
                  <a:pt x="189731" y="61963"/>
                  <a:pt x="190274" y="70027"/>
                  <a:pt x="185544" y="74757"/>
                </a:cubicBezTo>
                <a:cubicBezTo>
                  <a:pt x="180354" y="79947"/>
                  <a:pt x="170871" y="77677"/>
                  <a:pt x="163605" y="76637"/>
                </a:cubicBezTo>
                <a:cubicBezTo>
                  <a:pt x="151919" y="74964"/>
                  <a:pt x="139875" y="74970"/>
                  <a:pt x="128188" y="76637"/>
                </a:cubicBezTo>
                <a:cubicBezTo>
                  <a:pt x="121148" y="77641"/>
                  <a:pt x="113535" y="75081"/>
                  <a:pt x="106876" y="77577"/>
                </a:cubicBezTo>
                <a:cubicBezTo>
                  <a:pt x="101394" y="79632"/>
                  <a:pt x="96269" y="83163"/>
                  <a:pt x="92459" y="87607"/>
                </a:cubicBezTo>
                <a:cubicBezTo>
                  <a:pt x="85481" y="95746"/>
                  <a:pt x="82752" y="109231"/>
                  <a:pt x="72713" y="112994"/>
                </a:cubicBezTo>
                <a:cubicBezTo>
                  <a:pt x="63121" y="116589"/>
                  <a:pt x="51847" y="114869"/>
                  <a:pt x="41998" y="112053"/>
                </a:cubicBezTo>
                <a:cubicBezTo>
                  <a:pt x="37239" y="110692"/>
                  <a:pt x="31964" y="111737"/>
                  <a:pt x="27268" y="11017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видимость/невидимость</a:t>
            </a:r>
            <a:endParaRPr/>
          </a:p>
        </p:txBody>
      </p:sp>
      <p:sp>
        <p:nvSpPr>
          <p:cNvPr id="365" name="Google Shape;365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6" name="Google Shape;36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022" y="1255850"/>
            <a:ext cx="6268201" cy="36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0"/>
          <p:cNvSpPr txBox="1"/>
          <p:nvPr/>
        </p:nvSpPr>
        <p:spPr>
          <a:xfrm>
            <a:off x="5891625" y="3069350"/>
            <a:ext cx="1349100" cy="400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1-невидимо</a:t>
            </a:r>
            <a:endParaRPr/>
          </a:p>
        </p:txBody>
      </p:sp>
      <p:cxnSp>
        <p:nvCxnSpPr>
          <p:cNvPr id="368" name="Google Shape;368;p50"/>
          <p:cNvCxnSpPr>
            <a:stCxn id="367" idx="1"/>
          </p:cNvCxnSpPr>
          <p:nvPr/>
        </p:nvCxnSpPr>
        <p:spPr>
          <a:xfrm flipH="1">
            <a:off x="5347125" y="3269450"/>
            <a:ext cx="544500" cy="5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9" name="Google Shape;369;p50"/>
          <p:cNvSpPr/>
          <p:nvPr/>
        </p:nvSpPr>
        <p:spPr>
          <a:xfrm>
            <a:off x="2003800" y="3327703"/>
            <a:ext cx="1238225" cy="250550"/>
          </a:xfrm>
          <a:custGeom>
            <a:rect b="b" l="l" r="r" t="t"/>
            <a:pathLst>
              <a:path extrusionOk="0" h="10022" w="49529">
                <a:moveTo>
                  <a:pt x="47394" y="2617"/>
                </a:moveTo>
                <a:cubicBezTo>
                  <a:pt x="35356" y="2617"/>
                  <a:pt x="22465" y="-2640"/>
                  <a:pt x="11289" y="1832"/>
                </a:cubicBezTo>
                <a:cubicBezTo>
                  <a:pt x="7725" y="3258"/>
                  <a:pt x="-728" y="831"/>
                  <a:pt x="104" y="4579"/>
                </a:cubicBezTo>
                <a:cubicBezTo>
                  <a:pt x="929" y="8298"/>
                  <a:pt x="7357" y="6973"/>
                  <a:pt x="11092" y="7719"/>
                </a:cubicBezTo>
                <a:cubicBezTo>
                  <a:pt x="22644" y="10027"/>
                  <a:pt x="34793" y="10830"/>
                  <a:pt x="46413" y="8896"/>
                </a:cubicBezTo>
                <a:cubicBezTo>
                  <a:pt x="48582" y="8535"/>
                  <a:pt x="50517" y="4369"/>
                  <a:pt x="48964" y="281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Аналитика</a:t>
            </a:r>
            <a:endParaRPr/>
          </a:p>
        </p:txBody>
      </p:sp>
      <p:sp>
        <p:nvSpPr>
          <p:cNvPr id="375" name="Google Shape;375;p51"/>
          <p:cNvSpPr txBox="1"/>
          <p:nvPr>
            <p:ph idx="1" type="body"/>
          </p:nvPr>
        </p:nvSpPr>
        <p:spPr>
          <a:xfrm>
            <a:off x="311700" y="1113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https://ppt-online.org/464788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https://stackblitz.com/edit/vitejs-vite-owrgau?file=index.html&amp;terminal=dev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latin typeface="Calibri"/>
                <a:ea typeface="Calibri"/>
                <a:cs typeface="Calibri"/>
                <a:sym typeface="Calibri"/>
              </a:rPr>
              <a:t>Задание 7: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299085" lvl="0" marL="457200" rtl="0" algn="l">
              <a:lnSpc>
                <a:spcPct val="160000"/>
              </a:lnSpc>
              <a:spcBef>
                <a:spcPts val="1200"/>
              </a:spcBef>
              <a:spcAft>
                <a:spcPts val="0"/>
              </a:spcAft>
              <a:buClr>
                <a:srgbClr val="111111"/>
              </a:buClr>
              <a:buSzPct val="100000"/>
              <a:buAutoNum type="arabicPeriod"/>
            </a:pPr>
            <a:r>
              <a:rPr lang="ru" sz="1200">
                <a:solidFill>
                  <a:srgbClr val="111111"/>
                </a:solidFill>
                <a:highlight>
                  <a:srgbClr val="FFFFFF"/>
                </a:highlight>
              </a:rPr>
              <a:t>Создать экземпляр Vue - Passport</a:t>
            </a:r>
            <a:endParaRPr sz="12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-299085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ct val="100000"/>
              <a:buAutoNum type="arabicPeriod"/>
            </a:pPr>
            <a:r>
              <a:rPr lang="ru" sz="1200">
                <a:solidFill>
                  <a:srgbClr val="111111"/>
                </a:solidFill>
                <a:highlight>
                  <a:srgbClr val="FFFFFF"/>
                </a:highlight>
              </a:rPr>
              <a:t>Связать DOM с данными экземпляра Vue( подключаем экземпляр Vue app  к элементу нашей html страницы)</a:t>
            </a:r>
            <a:endParaRPr sz="12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-299085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ct val="100000"/>
              <a:buAutoNum type="arabicPeriod"/>
            </a:pPr>
            <a:r>
              <a:rPr lang="ru" sz="1200">
                <a:solidFill>
                  <a:srgbClr val="111111"/>
                </a:solidFill>
                <a:highlight>
                  <a:srgbClr val="FFFFFF"/>
                </a:highlight>
              </a:rPr>
              <a:t>В экземпляре Vue app создать  место для хранения данных data. ( данные описывают с помощью свойства </a:t>
            </a:r>
            <a:r>
              <a:rPr lang="ru" sz="1200">
                <a:solidFill>
                  <a:srgbClr val="111111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ru" sz="1200">
                <a:solidFill>
                  <a:srgbClr val="111111"/>
                </a:solidFill>
                <a:highlight>
                  <a:srgbClr val="FFFFFF"/>
                </a:highlight>
              </a:rPr>
              <a:t> объекта с опциями:)</a:t>
            </a:r>
            <a:endParaRPr sz="12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-299085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ct val="100000"/>
              <a:buAutoNum type="arabicPeriod"/>
            </a:pPr>
            <a:r>
              <a:rPr lang="ru" sz="1200">
                <a:solidFill>
                  <a:srgbClr val="111111"/>
                </a:solidFill>
                <a:highlight>
                  <a:schemeClr val="lt1"/>
                </a:highlight>
              </a:rPr>
              <a:t>Создайте атрибут  </a:t>
            </a:r>
            <a:r>
              <a:rPr lang="ru" sz="1200">
                <a:solidFill>
                  <a:srgbClr val="111111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СНИЛС</a:t>
            </a:r>
            <a:r>
              <a:rPr lang="ru" sz="1200">
                <a:solidFill>
                  <a:srgbClr val="111111"/>
                </a:solidFill>
                <a:highlight>
                  <a:schemeClr val="lt1"/>
                </a:highlight>
              </a:rPr>
              <a:t>. Значение свойства </a:t>
            </a:r>
            <a:r>
              <a:rPr lang="ru" sz="1200">
                <a:solidFill>
                  <a:srgbClr val="111111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СНИЛС </a:t>
            </a:r>
            <a:r>
              <a:rPr lang="ru" sz="1200">
                <a:solidFill>
                  <a:srgbClr val="111111"/>
                </a:solidFill>
                <a:highlight>
                  <a:schemeClr val="lt1"/>
                </a:highlight>
              </a:rPr>
              <a:t>вывести там, где выводится текст заголовка первого уровня</a:t>
            </a:r>
            <a:endParaRPr sz="1200">
              <a:solidFill>
                <a:srgbClr val="111111"/>
              </a:solidFill>
              <a:highlight>
                <a:schemeClr val="lt1"/>
              </a:highlight>
            </a:endParaRPr>
          </a:p>
          <a:p>
            <a:pPr indent="-299085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ct val="100000"/>
              <a:buAutoNum type="arabicPeriod"/>
            </a:pPr>
            <a:r>
              <a:rPr lang="ru" sz="1200">
                <a:solidFill>
                  <a:srgbClr val="111111"/>
                </a:solidFill>
                <a:highlight>
                  <a:schemeClr val="lt1"/>
                </a:highlight>
              </a:rPr>
              <a:t>Создайте атрибут  </a:t>
            </a:r>
            <a:r>
              <a:rPr lang="ru" sz="1200">
                <a:solidFill>
                  <a:srgbClr val="111111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Фамилия и др.</a:t>
            </a:r>
            <a:r>
              <a:rPr lang="ru" sz="1200">
                <a:solidFill>
                  <a:srgbClr val="111111"/>
                </a:solidFill>
                <a:highlight>
                  <a:srgbClr val="FFFFFF"/>
                </a:highlight>
              </a:rPr>
              <a:t>Значения свойств </a:t>
            </a:r>
            <a:r>
              <a:rPr lang="ru" sz="1200">
                <a:solidFill>
                  <a:srgbClr val="111111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FIO(Фамилия-имя-отчество)</a:t>
            </a:r>
            <a:r>
              <a:rPr lang="ru" sz="1200">
                <a:solidFill>
                  <a:srgbClr val="111111"/>
                </a:solidFill>
                <a:highlight>
                  <a:srgbClr val="FFFFFF"/>
                </a:highlight>
              </a:rPr>
              <a:t> вывести там, где выводится текст, под заголовком первого уровня</a:t>
            </a:r>
            <a:endParaRPr sz="12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-299085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ct val="100000"/>
              <a:buAutoNum type="arabicPeriod"/>
            </a:pPr>
            <a:r>
              <a:rPr lang="ru" sz="1200">
                <a:solidFill>
                  <a:srgbClr val="111111"/>
                </a:solidFill>
                <a:highlight>
                  <a:schemeClr val="lt1"/>
                </a:highlight>
              </a:rPr>
              <a:t>Создайте атрибут  </a:t>
            </a:r>
            <a:r>
              <a:rPr lang="ru" sz="1200">
                <a:solidFill>
                  <a:srgbClr val="111111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image. </a:t>
            </a:r>
            <a:r>
              <a:rPr lang="ru" sz="1200">
                <a:solidFill>
                  <a:srgbClr val="111111"/>
                </a:solidFill>
                <a:highlight>
                  <a:srgbClr val="FFFFFF"/>
                </a:highlight>
              </a:rPr>
              <a:t>Значение свойства </a:t>
            </a:r>
            <a:r>
              <a:rPr lang="ru" sz="1200">
                <a:solidFill>
                  <a:srgbClr val="111111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image(фото студента)</a:t>
            </a:r>
            <a:r>
              <a:rPr lang="ru" sz="1200">
                <a:solidFill>
                  <a:srgbClr val="111111"/>
                </a:solidFill>
                <a:highlight>
                  <a:srgbClr val="FFFFFF"/>
                </a:highlight>
              </a:rPr>
              <a:t> вывести под заголовком первого уровня</a:t>
            </a:r>
            <a:endParaRPr sz="12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-299085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ct val="100000"/>
              <a:buAutoNum type="arabicPeriod"/>
            </a:pPr>
            <a:r>
              <a:rPr lang="ru" sz="1200">
                <a:solidFill>
                  <a:srgbClr val="111111"/>
                </a:solidFill>
                <a:highlight>
                  <a:schemeClr val="lt1"/>
                </a:highlight>
              </a:rPr>
              <a:t>Создайте атрибут </a:t>
            </a:r>
            <a:r>
              <a:rPr lang="ru" sz="1200">
                <a:solidFill>
                  <a:srgbClr val="111111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healf</a:t>
            </a:r>
            <a:r>
              <a:rPr lang="ru" sz="1200">
                <a:solidFill>
                  <a:srgbClr val="111111"/>
                </a:solidFill>
                <a:highlight>
                  <a:schemeClr val="lt1"/>
                </a:highlight>
              </a:rPr>
              <a:t>. </a:t>
            </a:r>
            <a:r>
              <a:rPr lang="ru" sz="1200">
                <a:solidFill>
                  <a:srgbClr val="111111"/>
                </a:solidFill>
                <a:highlight>
                  <a:srgbClr val="FFFFFF"/>
                </a:highlight>
              </a:rPr>
              <a:t>Добавьте список свойств паспорта здоровья, придумав им названия( вес, рост, глазное давление, объем талии, возраст)</a:t>
            </a:r>
            <a:endParaRPr sz="12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-299085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ct val="100000"/>
              <a:buAutoNum type="arabicPeriod"/>
            </a:pPr>
            <a:r>
              <a:rPr lang="ru" sz="1200">
                <a:solidFill>
                  <a:srgbClr val="111111"/>
                </a:solidFill>
                <a:highlight>
                  <a:schemeClr val="lt1"/>
                </a:highlight>
              </a:rPr>
              <a:t>Создайте атрибут </a:t>
            </a:r>
            <a:r>
              <a:rPr lang="ru" sz="1200">
                <a:solidFill>
                  <a:srgbClr val="111111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osmotr</a:t>
            </a:r>
            <a:r>
              <a:rPr lang="ru" sz="1200">
                <a:solidFill>
                  <a:srgbClr val="111111"/>
                </a:solidFill>
                <a:highlight>
                  <a:schemeClr val="lt1"/>
                </a:highlight>
              </a:rPr>
              <a:t>. </a:t>
            </a:r>
            <a:r>
              <a:rPr lang="ru" sz="1200">
                <a:solidFill>
                  <a:srgbClr val="111111"/>
                </a:solidFill>
                <a:highlight>
                  <a:srgbClr val="FFFFFF"/>
                </a:highlight>
              </a:rPr>
              <a:t>Вывести информацию о студенте(условный вывод) прошел обследование  в поликлинике ПсковГУ/не прошел обследование </a:t>
            </a:r>
            <a:endParaRPr sz="1200"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3400"/>
              </a:spcBef>
              <a:spcAft>
                <a:spcPts val="140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b="1" lang="ru" sz="1700">
                <a:solidFill>
                  <a:srgbClr val="273849"/>
                </a:solidFill>
                <a:highlight>
                  <a:schemeClr val="lt1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Разбиение приложения на компоненты</a:t>
            </a:r>
            <a:endParaRPr/>
          </a:p>
        </p:txBody>
      </p:sp>
      <p:sp>
        <p:nvSpPr>
          <p:cNvPr id="381" name="Google Shape;381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2" name="Google Shape;38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8513" y="876300"/>
            <a:ext cx="3667125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latin typeface="Calibri"/>
                <a:ea typeface="Calibri"/>
                <a:cs typeface="Calibri"/>
                <a:sym typeface="Calibri"/>
              </a:rPr>
              <a:t>Задание 7: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60000"/>
              </a:lnSpc>
              <a:spcBef>
                <a:spcPts val="1200"/>
              </a:spcBef>
              <a:spcAft>
                <a:spcPts val="0"/>
              </a:spcAft>
              <a:buClr>
                <a:srgbClr val="111111"/>
              </a:buClr>
              <a:buSzPts val="1200"/>
              <a:buAutoNum type="arabicPeriod"/>
            </a:pPr>
            <a:r>
              <a:rPr lang="ru" sz="1200">
                <a:solidFill>
                  <a:srgbClr val="111111"/>
                </a:solidFill>
                <a:highlight>
                  <a:srgbClr val="FFFFFF"/>
                </a:highlight>
              </a:rPr>
              <a:t>Связать DOM форму для ввода данных паспорта здоровья</a:t>
            </a:r>
            <a:endParaRPr sz="12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AutoNum type="arabicPeriod"/>
            </a:pPr>
            <a:r>
              <a:rPr lang="ru" sz="1200">
                <a:solidFill>
                  <a:srgbClr val="111111"/>
                </a:solidFill>
                <a:highlight>
                  <a:srgbClr val="FFFFFF"/>
                </a:highlight>
              </a:rPr>
              <a:t>Протестировать работу формы</a:t>
            </a:r>
            <a:endParaRPr sz="12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AutoNum type="arabicPeriod"/>
            </a:pPr>
            <a:r>
              <a:rPr lang="ru" sz="1200">
                <a:solidFill>
                  <a:srgbClr val="111111"/>
                </a:solidFill>
                <a:highlight>
                  <a:srgbClr val="FFFFFF"/>
                </a:highlight>
              </a:rPr>
              <a:t>Сохранить pen в Github</a:t>
            </a:r>
            <a:endParaRPr sz="12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AutoNum type="arabicPeriod"/>
            </a:pPr>
            <a:r>
              <a:rPr lang="ru" sz="1200">
                <a:solidFill>
                  <a:srgbClr val="111111"/>
                </a:solidFill>
                <a:highlight>
                  <a:srgbClr val="FFFFFF"/>
                </a:highlight>
              </a:rPr>
              <a:t>Добавьте остальные показатели паспорта здоровья в соответствии с примером </a:t>
            </a:r>
            <a:r>
              <a:rPr lang="ru" sz="1200">
                <a:solidFill>
                  <a:srgbClr val="111111"/>
                </a:solidFill>
                <a:highlight>
                  <a:srgbClr val="FFFFFF"/>
                </a:highlight>
              </a:rPr>
              <a:t>https://docs.google.com/forms/d/e/1FAIpQLSfkBzA_3Jm-0x9_2drx9OfrRchvWFlNgHg9p3uWmVMkFofXAw/viewform</a:t>
            </a:r>
            <a:endParaRPr sz="1200"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аналогии с Уроками 1-3</a:t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0761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8"/>
          <p:cNvSpPr/>
          <p:nvPr/>
        </p:nvSpPr>
        <p:spPr>
          <a:xfrm>
            <a:off x="500603" y="3081808"/>
            <a:ext cx="1569275" cy="634400"/>
          </a:xfrm>
          <a:custGeom>
            <a:rect b="b" l="l" r="r" t="t"/>
            <a:pathLst>
              <a:path extrusionOk="0" h="25376" w="62771">
                <a:moveTo>
                  <a:pt x="29125" y="1696"/>
                </a:moveTo>
                <a:cubicBezTo>
                  <a:pt x="23505" y="-145"/>
                  <a:pt x="3440" y="-1066"/>
                  <a:pt x="741" y="2077"/>
                </a:cubicBezTo>
                <a:cubicBezTo>
                  <a:pt x="-1958" y="5220"/>
                  <a:pt x="3313" y="16746"/>
                  <a:pt x="12933" y="20556"/>
                </a:cubicBezTo>
                <a:cubicBezTo>
                  <a:pt x="22553" y="24366"/>
                  <a:pt x="50937" y="26271"/>
                  <a:pt x="58462" y="24937"/>
                </a:cubicBezTo>
                <a:cubicBezTo>
                  <a:pt x="65987" y="23604"/>
                  <a:pt x="62082" y="14524"/>
                  <a:pt x="58081" y="12555"/>
                </a:cubicBezTo>
                <a:cubicBezTo>
                  <a:pt x="54081" y="10587"/>
                  <a:pt x="39285" y="14936"/>
                  <a:pt x="34459" y="13126"/>
                </a:cubicBezTo>
                <a:cubicBezTo>
                  <a:pt x="29633" y="11316"/>
                  <a:pt x="34745" y="3538"/>
                  <a:pt x="29125" y="1696"/>
                </a:cubicBezTo>
                <a:close/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9" name="Google Shape;89;p18"/>
          <p:cNvSpPr txBox="1"/>
          <p:nvPr/>
        </p:nvSpPr>
        <p:spPr>
          <a:xfrm>
            <a:off x="2781300" y="3290900"/>
            <a:ext cx="2124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Сначала протестировать без условия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4213175" y="1471625"/>
            <a:ext cx="57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1" name="Google Shape;91;p18"/>
          <p:cNvSpPr/>
          <p:nvPr/>
        </p:nvSpPr>
        <p:spPr>
          <a:xfrm>
            <a:off x="6227006" y="1969228"/>
            <a:ext cx="3003725" cy="445625"/>
          </a:xfrm>
          <a:custGeom>
            <a:rect b="b" l="l" r="r" t="t"/>
            <a:pathLst>
              <a:path extrusionOk="0" h="17825" w="120149">
                <a:moveTo>
                  <a:pt x="10000" y="670"/>
                </a:moveTo>
                <a:cubicBezTo>
                  <a:pt x="-7335" y="2162"/>
                  <a:pt x="2476" y="7846"/>
                  <a:pt x="5619" y="10576"/>
                </a:cubicBezTo>
                <a:cubicBezTo>
                  <a:pt x="8762" y="13307"/>
                  <a:pt x="15620" y="16069"/>
                  <a:pt x="28860" y="17053"/>
                </a:cubicBezTo>
                <a:cubicBezTo>
                  <a:pt x="42100" y="18037"/>
                  <a:pt x="70801" y="18259"/>
                  <a:pt x="85057" y="16481"/>
                </a:cubicBezTo>
                <a:cubicBezTo>
                  <a:pt x="99313" y="14703"/>
                  <a:pt x="110298" y="8862"/>
                  <a:pt x="114394" y="6385"/>
                </a:cubicBezTo>
                <a:cubicBezTo>
                  <a:pt x="118490" y="3909"/>
                  <a:pt x="127031" y="2575"/>
                  <a:pt x="109632" y="1622"/>
                </a:cubicBezTo>
                <a:cubicBezTo>
                  <a:pt x="92233" y="670"/>
                  <a:pt x="27336" y="-822"/>
                  <a:pt x="10000" y="670"/>
                </a:cubicBezTo>
                <a:close/>
              </a:path>
            </a:pathLst>
          </a:custGeom>
          <a:noFill/>
          <a:ln cap="flat" cmpd="sng" w="9525">
            <a:solidFill>
              <a:srgbClr val="C27BA0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92" name="Google Shape;92;p18"/>
          <p:cNvCxnSpPr>
            <a:stCxn id="89" idx="1"/>
          </p:cNvCxnSpPr>
          <p:nvPr/>
        </p:nvCxnSpPr>
        <p:spPr>
          <a:xfrm rot="10800000">
            <a:off x="1747800" y="3562250"/>
            <a:ext cx="1033500" cy="14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93" name="Google Shape;93;p18"/>
          <p:cNvGrpSpPr/>
          <p:nvPr/>
        </p:nvGrpSpPr>
        <p:grpSpPr>
          <a:xfrm>
            <a:off x="-69353" y="1040450"/>
            <a:ext cx="10233159" cy="3487846"/>
            <a:chOff x="-1035278" y="774613"/>
            <a:chExt cx="10233159" cy="3487846"/>
          </a:xfrm>
        </p:grpSpPr>
        <p:pic>
          <p:nvPicPr>
            <p:cNvPr id="94" name="Google Shape;94;p18"/>
            <p:cNvPicPr preferRelativeResize="0"/>
            <p:nvPr/>
          </p:nvPicPr>
          <p:blipFill rotWithShape="1">
            <a:blip r:embed="rId3">
              <a:alphaModFix/>
            </a:blip>
            <a:srcRect b="37792" l="16181" r="5152" t="14549"/>
            <a:stretch/>
          </p:blipFill>
          <p:spPr>
            <a:xfrm>
              <a:off x="-1035278" y="774613"/>
              <a:ext cx="10025818" cy="3416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Google Shape;95;p18"/>
            <p:cNvSpPr/>
            <p:nvPr/>
          </p:nvSpPr>
          <p:spPr>
            <a:xfrm>
              <a:off x="6152875" y="1323974"/>
              <a:ext cx="2837675" cy="661349"/>
            </a:xfrm>
            <a:custGeom>
              <a:rect b="b" l="l" r="r" t="t"/>
              <a:pathLst>
                <a:path extrusionOk="0" h="42252" w="113507">
                  <a:moveTo>
                    <a:pt x="9346" y="455"/>
                  </a:moveTo>
                  <a:cubicBezTo>
                    <a:pt x="-3036" y="2678"/>
                    <a:pt x="393" y="14806"/>
                    <a:pt x="583" y="21410"/>
                  </a:cubicBezTo>
                  <a:cubicBezTo>
                    <a:pt x="774" y="28014"/>
                    <a:pt x="4076" y="37095"/>
                    <a:pt x="10489" y="40079"/>
                  </a:cubicBezTo>
                  <a:cubicBezTo>
                    <a:pt x="16903" y="43064"/>
                    <a:pt x="23316" y="39158"/>
                    <a:pt x="39064" y="39317"/>
                  </a:cubicBezTo>
                  <a:cubicBezTo>
                    <a:pt x="54812" y="39476"/>
                    <a:pt x="93261" y="44492"/>
                    <a:pt x="104977" y="41031"/>
                  </a:cubicBezTo>
                  <a:cubicBezTo>
                    <a:pt x="116693" y="37570"/>
                    <a:pt x="114375" y="24045"/>
                    <a:pt x="109358" y="18552"/>
                  </a:cubicBezTo>
                  <a:cubicBezTo>
                    <a:pt x="104342" y="13059"/>
                    <a:pt x="91547" y="11091"/>
                    <a:pt x="74878" y="8075"/>
                  </a:cubicBezTo>
                  <a:cubicBezTo>
                    <a:pt x="58209" y="5059"/>
                    <a:pt x="21729" y="-1767"/>
                    <a:pt x="9346" y="45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6" name="Google Shape;96;p18"/>
            <p:cNvSpPr txBox="1"/>
            <p:nvPr/>
          </p:nvSpPr>
          <p:spPr>
            <a:xfrm>
              <a:off x="7475475" y="1551150"/>
              <a:ext cx="576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chemeClr val="lt1"/>
                  </a:solidFill>
                </a:rPr>
                <a:t>1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7" name="Google Shape;97;p18"/>
            <p:cNvSpPr/>
            <p:nvPr/>
          </p:nvSpPr>
          <p:spPr>
            <a:xfrm>
              <a:off x="6172200" y="2505975"/>
              <a:ext cx="2971823" cy="322962"/>
            </a:xfrm>
            <a:custGeom>
              <a:rect b="b" l="l" r="r" t="t"/>
              <a:pathLst>
                <a:path extrusionOk="0" h="19313" w="84776">
                  <a:moveTo>
                    <a:pt x="6882" y="345"/>
                  </a:moveTo>
                  <a:cubicBezTo>
                    <a:pt x="691" y="1393"/>
                    <a:pt x="215" y="5837"/>
                    <a:pt x="24" y="7774"/>
                  </a:cubicBezTo>
                  <a:cubicBezTo>
                    <a:pt x="-166" y="9711"/>
                    <a:pt x="4183" y="10282"/>
                    <a:pt x="5739" y="11965"/>
                  </a:cubicBezTo>
                  <a:cubicBezTo>
                    <a:pt x="7295" y="13648"/>
                    <a:pt x="2406" y="16696"/>
                    <a:pt x="9359" y="17871"/>
                  </a:cubicBezTo>
                  <a:cubicBezTo>
                    <a:pt x="16312" y="19046"/>
                    <a:pt x="35172" y="19713"/>
                    <a:pt x="47459" y="19014"/>
                  </a:cubicBezTo>
                  <a:cubicBezTo>
                    <a:pt x="59746" y="18316"/>
                    <a:pt x="78542" y="16411"/>
                    <a:pt x="83082" y="13680"/>
                  </a:cubicBezTo>
                  <a:cubicBezTo>
                    <a:pt x="87622" y="10950"/>
                    <a:pt x="82352" y="4663"/>
                    <a:pt x="74700" y="2631"/>
                  </a:cubicBezTo>
                  <a:cubicBezTo>
                    <a:pt x="67048" y="599"/>
                    <a:pt x="48475" y="1869"/>
                    <a:pt x="37172" y="1488"/>
                  </a:cubicBezTo>
                  <a:cubicBezTo>
                    <a:pt x="25869" y="1107"/>
                    <a:pt x="13073" y="-703"/>
                    <a:pt x="6882" y="34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8" name="Google Shape;98;p18"/>
            <p:cNvSpPr txBox="1"/>
            <p:nvPr/>
          </p:nvSpPr>
          <p:spPr>
            <a:xfrm>
              <a:off x="6289600" y="2467350"/>
              <a:ext cx="576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chemeClr val="lt1"/>
                  </a:solidFill>
                </a:rPr>
                <a:t>2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9" name="Google Shape;99;p18"/>
            <p:cNvSpPr txBox="1"/>
            <p:nvPr/>
          </p:nvSpPr>
          <p:spPr>
            <a:xfrm>
              <a:off x="8132675" y="2045550"/>
              <a:ext cx="576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chemeClr val="lt1"/>
                  </a:solidFill>
                </a:rPr>
                <a:t>3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0" name="Google Shape;100;p18"/>
            <p:cNvSpPr/>
            <p:nvPr/>
          </p:nvSpPr>
          <p:spPr>
            <a:xfrm>
              <a:off x="6697156" y="2407543"/>
              <a:ext cx="947400" cy="111025"/>
            </a:xfrm>
            <a:custGeom>
              <a:rect b="b" l="l" r="r" t="t"/>
              <a:pathLst>
                <a:path extrusionOk="0" h="4441" w="37896">
                  <a:moveTo>
                    <a:pt x="5101" y="91"/>
                  </a:moveTo>
                  <a:cubicBezTo>
                    <a:pt x="-11" y="409"/>
                    <a:pt x="-2106" y="2441"/>
                    <a:pt x="2815" y="3139"/>
                  </a:cubicBezTo>
                  <a:cubicBezTo>
                    <a:pt x="7736" y="3838"/>
                    <a:pt x="29516" y="4600"/>
                    <a:pt x="34628" y="4282"/>
                  </a:cubicBezTo>
                  <a:cubicBezTo>
                    <a:pt x="39740" y="3965"/>
                    <a:pt x="38406" y="1933"/>
                    <a:pt x="33485" y="1234"/>
                  </a:cubicBezTo>
                  <a:cubicBezTo>
                    <a:pt x="28564" y="536"/>
                    <a:pt x="10213" y="-226"/>
                    <a:pt x="5101" y="9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01" name="Google Shape;101;p18"/>
            <p:cNvGrpSpPr/>
            <p:nvPr/>
          </p:nvGrpSpPr>
          <p:grpSpPr>
            <a:xfrm>
              <a:off x="-6319" y="1344116"/>
              <a:ext cx="5046581" cy="2918342"/>
              <a:chOff x="-6319" y="1344116"/>
              <a:chExt cx="5046581" cy="2918342"/>
            </a:xfrm>
          </p:grpSpPr>
          <p:grpSp>
            <p:nvGrpSpPr>
              <p:cNvPr id="102" name="Google Shape;102;p18"/>
              <p:cNvGrpSpPr/>
              <p:nvPr/>
            </p:nvGrpSpPr>
            <p:grpSpPr>
              <a:xfrm>
                <a:off x="-6319" y="1344116"/>
                <a:ext cx="5046581" cy="1815959"/>
                <a:chOff x="-6319" y="1344116"/>
                <a:chExt cx="5046581" cy="1815959"/>
              </a:xfrm>
            </p:grpSpPr>
            <p:sp>
              <p:nvSpPr>
                <p:cNvPr id="103" name="Google Shape;103;p18"/>
                <p:cNvSpPr/>
                <p:nvPr/>
              </p:nvSpPr>
              <p:spPr>
                <a:xfrm>
                  <a:off x="-6319" y="1390063"/>
                  <a:ext cx="1928775" cy="722350"/>
                </a:xfrm>
                <a:custGeom>
                  <a:rect b="b" l="l" r="r" t="t"/>
                  <a:pathLst>
                    <a:path extrusionOk="0" h="28894" w="77151">
                      <a:moveTo>
                        <a:pt x="4635" y="1739"/>
                      </a:moveTo>
                      <a:cubicBezTo>
                        <a:pt x="3143" y="4660"/>
                        <a:pt x="-3366" y="13486"/>
                        <a:pt x="2349" y="17931"/>
                      </a:cubicBezTo>
                      <a:cubicBezTo>
                        <a:pt x="8064" y="22376"/>
                        <a:pt x="28575" y="27139"/>
                        <a:pt x="38925" y="28409"/>
                      </a:cubicBezTo>
                      <a:cubicBezTo>
                        <a:pt x="49276" y="29679"/>
                        <a:pt x="58483" y="28313"/>
                        <a:pt x="64452" y="25551"/>
                      </a:cubicBezTo>
                      <a:cubicBezTo>
                        <a:pt x="70421" y="22789"/>
                        <a:pt x="73056" y="15105"/>
                        <a:pt x="74739" y="11835"/>
                      </a:cubicBezTo>
                      <a:cubicBezTo>
                        <a:pt x="76422" y="8565"/>
                        <a:pt x="79247" y="7740"/>
                        <a:pt x="74548" y="5930"/>
                      </a:cubicBezTo>
                      <a:cubicBezTo>
                        <a:pt x="69849" y="4120"/>
                        <a:pt x="57086" y="1898"/>
                        <a:pt x="46545" y="977"/>
                      </a:cubicBezTo>
                      <a:cubicBezTo>
                        <a:pt x="36004" y="56"/>
                        <a:pt x="18287" y="278"/>
                        <a:pt x="11302" y="405"/>
                      </a:cubicBezTo>
                      <a:cubicBezTo>
                        <a:pt x="4317" y="532"/>
                        <a:pt x="6127" y="-1182"/>
                        <a:pt x="4635" y="1739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04" name="Google Shape;104;p18"/>
                <p:cNvSpPr/>
                <p:nvPr/>
              </p:nvSpPr>
              <p:spPr>
                <a:xfrm>
                  <a:off x="3019581" y="1344116"/>
                  <a:ext cx="1712475" cy="606425"/>
                </a:xfrm>
                <a:custGeom>
                  <a:rect b="b" l="l" r="r" t="t"/>
                  <a:pathLst>
                    <a:path extrusionOk="0" h="24257" w="68499">
                      <a:moveTo>
                        <a:pt x="5138" y="2242"/>
                      </a:moveTo>
                      <a:cubicBezTo>
                        <a:pt x="-2037" y="5227"/>
                        <a:pt x="-1276" y="15768"/>
                        <a:pt x="4947" y="19387"/>
                      </a:cubicBezTo>
                      <a:cubicBezTo>
                        <a:pt x="11170" y="23007"/>
                        <a:pt x="31903" y="24912"/>
                        <a:pt x="42476" y="23959"/>
                      </a:cubicBezTo>
                      <a:cubicBezTo>
                        <a:pt x="53049" y="23007"/>
                        <a:pt x="67463" y="17419"/>
                        <a:pt x="68384" y="13672"/>
                      </a:cubicBezTo>
                      <a:cubicBezTo>
                        <a:pt x="69305" y="9926"/>
                        <a:pt x="58541" y="3385"/>
                        <a:pt x="48000" y="1480"/>
                      </a:cubicBezTo>
                      <a:cubicBezTo>
                        <a:pt x="37459" y="-425"/>
                        <a:pt x="12314" y="-742"/>
                        <a:pt x="5138" y="2242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05" name="Google Shape;105;p18"/>
                <p:cNvSpPr txBox="1"/>
                <p:nvPr/>
              </p:nvSpPr>
              <p:spPr>
                <a:xfrm>
                  <a:off x="1379475" y="1652575"/>
                  <a:ext cx="5763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">
                      <a:solidFill>
                        <a:schemeClr val="lt1"/>
                      </a:solidFill>
                    </a:rPr>
                    <a:t>1</a:t>
                  </a:r>
                  <a:endParaRPr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06" name="Google Shape;106;p18"/>
                <p:cNvSpPr/>
                <p:nvPr/>
              </p:nvSpPr>
              <p:spPr>
                <a:xfrm>
                  <a:off x="66080" y="2091644"/>
                  <a:ext cx="2119400" cy="482825"/>
                </a:xfrm>
                <a:custGeom>
                  <a:rect b="b" l="l" r="r" t="t"/>
                  <a:pathLst>
                    <a:path extrusionOk="0" h="19313" w="84776">
                      <a:moveTo>
                        <a:pt x="6882" y="345"/>
                      </a:moveTo>
                      <a:cubicBezTo>
                        <a:pt x="691" y="1393"/>
                        <a:pt x="215" y="5837"/>
                        <a:pt x="24" y="7774"/>
                      </a:cubicBezTo>
                      <a:cubicBezTo>
                        <a:pt x="-166" y="9711"/>
                        <a:pt x="4183" y="10282"/>
                        <a:pt x="5739" y="11965"/>
                      </a:cubicBezTo>
                      <a:cubicBezTo>
                        <a:pt x="7295" y="13648"/>
                        <a:pt x="2406" y="16696"/>
                        <a:pt x="9359" y="17871"/>
                      </a:cubicBezTo>
                      <a:cubicBezTo>
                        <a:pt x="16312" y="19046"/>
                        <a:pt x="35172" y="19713"/>
                        <a:pt x="47459" y="19014"/>
                      </a:cubicBezTo>
                      <a:cubicBezTo>
                        <a:pt x="59746" y="18316"/>
                        <a:pt x="78542" y="16411"/>
                        <a:pt x="83082" y="13680"/>
                      </a:cubicBezTo>
                      <a:cubicBezTo>
                        <a:pt x="87622" y="10950"/>
                        <a:pt x="82352" y="4663"/>
                        <a:pt x="74700" y="2631"/>
                      </a:cubicBezTo>
                      <a:cubicBezTo>
                        <a:pt x="67048" y="599"/>
                        <a:pt x="48475" y="1869"/>
                        <a:pt x="37172" y="1488"/>
                      </a:cubicBezTo>
                      <a:cubicBezTo>
                        <a:pt x="25869" y="1107"/>
                        <a:pt x="13073" y="-703"/>
                        <a:pt x="6882" y="345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07" name="Google Shape;107;p18"/>
                <p:cNvSpPr/>
                <p:nvPr/>
              </p:nvSpPr>
              <p:spPr>
                <a:xfrm>
                  <a:off x="2895005" y="1951344"/>
                  <a:ext cx="2119400" cy="482825"/>
                </a:xfrm>
                <a:custGeom>
                  <a:rect b="b" l="l" r="r" t="t"/>
                  <a:pathLst>
                    <a:path extrusionOk="0" h="19313" w="84776">
                      <a:moveTo>
                        <a:pt x="6882" y="345"/>
                      </a:moveTo>
                      <a:cubicBezTo>
                        <a:pt x="691" y="1393"/>
                        <a:pt x="215" y="5837"/>
                        <a:pt x="24" y="7774"/>
                      </a:cubicBezTo>
                      <a:cubicBezTo>
                        <a:pt x="-166" y="9711"/>
                        <a:pt x="4183" y="10282"/>
                        <a:pt x="5739" y="11965"/>
                      </a:cubicBezTo>
                      <a:cubicBezTo>
                        <a:pt x="7295" y="13648"/>
                        <a:pt x="2406" y="16696"/>
                        <a:pt x="9359" y="17871"/>
                      </a:cubicBezTo>
                      <a:cubicBezTo>
                        <a:pt x="16312" y="19046"/>
                        <a:pt x="35172" y="19713"/>
                        <a:pt x="47459" y="19014"/>
                      </a:cubicBezTo>
                      <a:cubicBezTo>
                        <a:pt x="59746" y="18316"/>
                        <a:pt x="78542" y="16411"/>
                        <a:pt x="83082" y="13680"/>
                      </a:cubicBezTo>
                      <a:cubicBezTo>
                        <a:pt x="87622" y="10950"/>
                        <a:pt x="82352" y="4663"/>
                        <a:pt x="74700" y="2631"/>
                      </a:cubicBezTo>
                      <a:cubicBezTo>
                        <a:pt x="67048" y="599"/>
                        <a:pt x="48475" y="1869"/>
                        <a:pt x="37172" y="1488"/>
                      </a:cubicBezTo>
                      <a:cubicBezTo>
                        <a:pt x="25869" y="1107"/>
                        <a:pt x="13073" y="-703"/>
                        <a:pt x="6882" y="345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00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08" name="Google Shape;108;p18"/>
                <p:cNvSpPr txBox="1"/>
                <p:nvPr/>
              </p:nvSpPr>
              <p:spPr>
                <a:xfrm>
                  <a:off x="1493575" y="2262963"/>
                  <a:ext cx="5763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">
                      <a:solidFill>
                        <a:schemeClr val="lt1"/>
                      </a:solidFill>
                    </a:rPr>
                    <a:t>2</a:t>
                  </a:r>
                  <a:endParaRPr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09" name="Google Shape;109;p18"/>
                <p:cNvSpPr txBox="1"/>
                <p:nvPr/>
              </p:nvSpPr>
              <p:spPr>
                <a:xfrm>
                  <a:off x="4463963" y="1954200"/>
                  <a:ext cx="5763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">
                      <a:solidFill>
                        <a:schemeClr val="lt1"/>
                      </a:solidFill>
                    </a:rPr>
                    <a:t>2</a:t>
                  </a:r>
                  <a:endParaRPr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0" name="Google Shape;110;p18"/>
                <p:cNvSpPr/>
                <p:nvPr/>
              </p:nvSpPr>
              <p:spPr>
                <a:xfrm>
                  <a:off x="136075" y="2525700"/>
                  <a:ext cx="2837640" cy="634375"/>
                </a:xfrm>
                <a:custGeom>
                  <a:rect b="b" l="l" r="r" t="t"/>
                  <a:pathLst>
                    <a:path extrusionOk="0" h="30342" w="115893">
                      <a:moveTo>
                        <a:pt x="12564" y="318"/>
                      </a:moveTo>
                      <a:cubicBezTo>
                        <a:pt x="6786" y="1715"/>
                        <a:pt x="1134" y="6763"/>
                        <a:pt x="372" y="11748"/>
                      </a:cubicBezTo>
                      <a:cubicBezTo>
                        <a:pt x="-390" y="16733"/>
                        <a:pt x="-803" y="29306"/>
                        <a:pt x="7992" y="30227"/>
                      </a:cubicBezTo>
                      <a:cubicBezTo>
                        <a:pt x="16787" y="31148"/>
                        <a:pt x="36758" y="19400"/>
                        <a:pt x="53141" y="17273"/>
                      </a:cubicBezTo>
                      <a:cubicBezTo>
                        <a:pt x="69524" y="15146"/>
                        <a:pt x="96987" y="19749"/>
                        <a:pt x="106290" y="17463"/>
                      </a:cubicBezTo>
                      <a:cubicBezTo>
                        <a:pt x="115593" y="15177"/>
                        <a:pt x="120832" y="5907"/>
                        <a:pt x="108957" y="3557"/>
                      </a:cubicBezTo>
                      <a:cubicBezTo>
                        <a:pt x="97083" y="1208"/>
                        <a:pt x="51109" y="3906"/>
                        <a:pt x="35043" y="3366"/>
                      </a:cubicBezTo>
                      <a:cubicBezTo>
                        <a:pt x="18978" y="2826"/>
                        <a:pt x="18343" y="-1079"/>
                        <a:pt x="12564" y="318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C27BA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11" name="Google Shape;111;p18"/>
                <p:cNvSpPr txBox="1"/>
                <p:nvPr/>
              </p:nvSpPr>
              <p:spPr>
                <a:xfrm>
                  <a:off x="803175" y="2660575"/>
                  <a:ext cx="5763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">
                      <a:solidFill>
                        <a:schemeClr val="lt1"/>
                      </a:solidFill>
                    </a:rPr>
                    <a:t>3</a:t>
                  </a:r>
                  <a:endParaRPr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112" name="Google Shape;112;p18"/>
              <p:cNvGrpSpPr/>
              <p:nvPr/>
            </p:nvGrpSpPr>
            <p:grpSpPr>
              <a:xfrm>
                <a:off x="200025" y="3060775"/>
                <a:ext cx="2628941" cy="1201684"/>
                <a:chOff x="200025" y="3060775"/>
                <a:chExt cx="2628941" cy="1201684"/>
              </a:xfrm>
            </p:grpSpPr>
            <p:sp>
              <p:nvSpPr>
                <p:cNvPr id="113" name="Google Shape;113;p18"/>
                <p:cNvSpPr/>
                <p:nvPr/>
              </p:nvSpPr>
              <p:spPr>
                <a:xfrm>
                  <a:off x="200025" y="3060775"/>
                  <a:ext cx="2628941" cy="1201684"/>
                </a:xfrm>
                <a:custGeom>
                  <a:rect b="b" l="l" r="r" t="t"/>
                  <a:pathLst>
                    <a:path extrusionOk="0" h="38943" w="107854">
                      <a:moveTo>
                        <a:pt x="6882" y="5698"/>
                      </a:moveTo>
                      <a:cubicBezTo>
                        <a:pt x="1770" y="7540"/>
                        <a:pt x="4818" y="8809"/>
                        <a:pt x="3834" y="11603"/>
                      </a:cubicBezTo>
                      <a:cubicBezTo>
                        <a:pt x="2850" y="14397"/>
                        <a:pt x="-2007" y="18017"/>
                        <a:pt x="977" y="22462"/>
                      </a:cubicBezTo>
                      <a:cubicBezTo>
                        <a:pt x="3962" y="26907"/>
                        <a:pt x="8724" y="36273"/>
                        <a:pt x="21741" y="38273"/>
                      </a:cubicBezTo>
                      <a:cubicBezTo>
                        <a:pt x="34759" y="40273"/>
                        <a:pt x="64922" y="37321"/>
                        <a:pt x="79082" y="34463"/>
                      </a:cubicBezTo>
                      <a:cubicBezTo>
                        <a:pt x="93243" y="31606"/>
                        <a:pt x="103593" y="26208"/>
                        <a:pt x="106704" y="21128"/>
                      </a:cubicBezTo>
                      <a:cubicBezTo>
                        <a:pt x="109816" y="16048"/>
                        <a:pt x="106514" y="7412"/>
                        <a:pt x="97751" y="3983"/>
                      </a:cubicBezTo>
                      <a:cubicBezTo>
                        <a:pt x="88988" y="554"/>
                        <a:pt x="64667" y="1126"/>
                        <a:pt x="54126" y="554"/>
                      </a:cubicBezTo>
                      <a:cubicBezTo>
                        <a:pt x="43585" y="-17"/>
                        <a:pt x="42379" y="-303"/>
                        <a:pt x="34505" y="554"/>
                      </a:cubicBezTo>
                      <a:cubicBezTo>
                        <a:pt x="26631" y="1411"/>
                        <a:pt x="11994" y="3857"/>
                        <a:pt x="6882" y="5698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6D9EEB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14" name="Google Shape;114;p18"/>
                <p:cNvSpPr txBox="1"/>
                <p:nvPr/>
              </p:nvSpPr>
              <p:spPr>
                <a:xfrm>
                  <a:off x="960350" y="3573350"/>
                  <a:ext cx="5763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">
                      <a:solidFill>
                        <a:schemeClr val="lt1"/>
                      </a:solidFill>
                    </a:rPr>
                    <a:t>4</a:t>
                  </a:r>
                  <a:endParaRPr>
                    <a:solidFill>
                      <a:schemeClr val="lt1"/>
                    </a:solidFill>
                  </a:endParaRPr>
                </a:p>
              </p:txBody>
            </p:sp>
          </p:grpSp>
        </p:grpSp>
        <p:sp>
          <p:nvSpPr>
            <p:cNvPr id="115" name="Google Shape;115;p18"/>
            <p:cNvSpPr txBox="1"/>
            <p:nvPr/>
          </p:nvSpPr>
          <p:spPr>
            <a:xfrm>
              <a:off x="6424600" y="2211275"/>
              <a:ext cx="576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chemeClr val="lt1"/>
                  </a:solidFill>
                </a:rPr>
                <a:t>5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6" name="Google Shape;116;p18"/>
            <p:cNvSpPr/>
            <p:nvPr/>
          </p:nvSpPr>
          <p:spPr>
            <a:xfrm>
              <a:off x="6346782" y="2779965"/>
              <a:ext cx="2851100" cy="474550"/>
            </a:xfrm>
            <a:custGeom>
              <a:rect b="b" l="l" r="r" t="t"/>
              <a:pathLst>
                <a:path extrusionOk="0" h="18982" w="114044">
                  <a:moveTo>
                    <a:pt x="9972" y="1196"/>
                  </a:moveTo>
                  <a:cubicBezTo>
                    <a:pt x="-6919" y="2720"/>
                    <a:pt x="1844" y="7991"/>
                    <a:pt x="6162" y="10912"/>
                  </a:cubicBezTo>
                  <a:cubicBezTo>
                    <a:pt x="10480" y="13833"/>
                    <a:pt x="20672" y="17960"/>
                    <a:pt x="35880" y="18722"/>
                  </a:cubicBezTo>
                  <a:cubicBezTo>
                    <a:pt x="51088" y="19484"/>
                    <a:pt x="85473" y="18310"/>
                    <a:pt x="97411" y="15484"/>
                  </a:cubicBezTo>
                  <a:cubicBezTo>
                    <a:pt x="109349" y="12658"/>
                    <a:pt x="122081" y="4149"/>
                    <a:pt x="107508" y="1768"/>
                  </a:cubicBezTo>
                  <a:cubicBezTo>
                    <a:pt x="92935" y="-613"/>
                    <a:pt x="26863" y="-328"/>
                    <a:pt x="9972" y="119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117" name="Google Shape;117;p18"/>
          <p:cNvSpPr txBox="1"/>
          <p:nvPr/>
        </p:nvSpPr>
        <p:spPr>
          <a:xfrm>
            <a:off x="7980275" y="2890700"/>
            <a:ext cx="57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8" name="Google Shape;118;p18"/>
          <p:cNvSpPr/>
          <p:nvPr/>
        </p:nvSpPr>
        <p:spPr>
          <a:xfrm>
            <a:off x="492224" y="3080055"/>
            <a:ext cx="658800" cy="1030425"/>
          </a:xfrm>
          <a:custGeom>
            <a:rect b="b" l="l" r="r" t="t"/>
            <a:pathLst>
              <a:path extrusionOk="0" h="41217" w="26352">
                <a:moveTo>
                  <a:pt x="6029" y="1195"/>
                </a:moveTo>
                <a:cubicBezTo>
                  <a:pt x="3743" y="2878"/>
                  <a:pt x="3044" y="8148"/>
                  <a:pt x="3552" y="11101"/>
                </a:cubicBezTo>
                <a:cubicBezTo>
                  <a:pt x="4060" y="14054"/>
                  <a:pt x="9649" y="14530"/>
                  <a:pt x="9077" y="18911"/>
                </a:cubicBezTo>
                <a:cubicBezTo>
                  <a:pt x="8506" y="23293"/>
                  <a:pt x="-861" y="33898"/>
                  <a:pt x="123" y="37390"/>
                </a:cubicBezTo>
                <a:cubicBezTo>
                  <a:pt x="1107" y="40883"/>
                  <a:pt x="10728" y="42565"/>
                  <a:pt x="14982" y="39866"/>
                </a:cubicBezTo>
                <a:cubicBezTo>
                  <a:pt x="19237" y="37167"/>
                  <a:pt x="24094" y="26404"/>
                  <a:pt x="25650" y="21197"/>
                </a:cubicBezTo>
                <a:cubicBezTo>
                  <a:pt x="27206" y="15990"/>
                  <a:pt x="25714" y="11990"/>
                  <a:pt x="24317" y="8624"/>
                </a:cubicBezTo>
                <a:cubicBezTo>
                  <a:pt x="22920" y="5259"/>
                  <a:pt x="20316" y="2242"/>
                  <a:pt x="17268" y="1004"/>
                </a:cubicBezTo>
                <a:cubicBezTo>
                  <a:pt x="14220" y="-234"/>
                  <a:pt x="8315" y="-488"/>
                  <a:pt x="6029" y="1195"/>
                </a:cubicBezTo>
                <a:close/>
              </a:path>
            </a:pathLst>
          </a:custGeom>
          <a:noFill/>
          <a:ln cap="flat" cmpd="sng" w="9525">
            <a:solidFill>
              <a:srgbClr val="6D9EEB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9" name="Google Shape;119;p18"/>
          <p:cNvSpPr txBox="1"/>
          <p:nvPr/>
        </p:nvSpPr>
        <p:spPr>
          <a:xfrm>
            <a:off x="3520175" y="3014650"/>
            <a:ext cx="1962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Сначало протестировать без условия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3185000" y="1653100"/>
            <a:ext cx="34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1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311700" y="93325"/>
            <a:ext cx="85206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27500"/>
              <a:buFont typeface="Arial"/>
              <a:buNone/>
            </a:pPr>
            <a:r>
              <a:rPr lang="ru" sz="4000">
                <a:latin typeface="Calibri"/>
                <a:ea typeface="Calibri"/>
                <a:cs typeface="Calibri"/>
                <a:sym typeface="Calibri"/>
              </a:rPr>
              <a:t>Средства, позволяющие получать данные от пользователей-формы.(Урок 10)</a:t>
            </a:r>
            <a:endParaRPr/>
          </a:p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245925" y="109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Добавьте остальные строки ввода данных на </a:t>
            </a:r>
            <a:r>
              <a:rPr lang="ru"/>
              <a:t>форму</a:t>
            </a:r>
            <a:endParaRPr/>
          </a:p>
        </p:txBody>
      </p:sp>
      <p:pic>
        <p:nvPicPr>
          <p:cNvPr id="127" name="Google Shape;127;p19"/>
          <p:cNvPicPr preferRelativeResize="0"/>
          <p:nvPr/>
        </p:nvPicPr>
        <p:blipFill rotWithShape="1">
          <a:blip r:embed="rId3">
            <a:alphaModFix/>
          </a:blip>
          <a:srcRect b="5494" l="0" r="77049" t="58189"/>
          <a:stretch/>
        </p:blipFill>
        <p:spPr>
          <a:xfrm>
            <a:off x="6341413" y="2184700"/>
            <a:ext cx="2686413" cy="239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83475" y="1672450"/>
            <a:ext cx="6637775" cy="443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 rotWithShape="1">
          <a:blip r:embed="rId3">
            <a:alphaModFix/>
          </a:blip>
          <a:srcRect b="7661" l="16693" r="5732" t="2732"/>
          <a:stretch/>
        </p:blipFill>
        <p:spPr>
          <a:xfrm>
            <a:off x="727475" y="478050"/>
            <a:ext cx="7093450" cy="460874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/>
        </p:nvSpPr>
        <p:spPr>
          <a:xfrm>
            <a:off x="3088650" y="2521225"/>
            <a:ext cx="2433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Реактивное отображение атрибутов паспорта здоровья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Работа с формами</a:t>
            </a:r>
            <a:endParaRPr/>
          </a:p>
        </p:txBody>
      </p:sp>
      <p:sp>
        <p:nvSpPr>
          <p:cNvPr id="142" name="Google Shape;142;p21"/>
          <p:cNvSpPr txBox="1"/>
          <p:nvPr>
            <p:ph idx="1" type="body"/>
          </p:nvPr>
        </p:nvSpPr>
        <p:spPr>
          <a:xfrm>
            <a:off x="411000" y="1065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https://ru.vuejs.org/v2/guide/forms.html</a:t>
            </a:r>
            <a:endParaRPr/>
          </a:p>
        </p:txBody>
      </p:sp>
      <p:pic>
        <p:nvPicPr>
          <p:cNvPr id="143" name="Google Shape;143;p21"/>
          <p:cNvPicPr preferRelativeResize="0"/>
          <p:nvPr/>
        </p:nvPicPr>
        <p:blipFill rotWithShape="1">
          <a:blip r:embed="rId4">
            <a:alphaModFix/>
          </a:blip>
          <a:srcRect b="0" l="0" r="0" t="44644"/>
          <a:stretch/>
        </p:blipFill>
        <p:spPr>
          <a:xfrm>
            <a:off x="4959800" y="2035550"/>
            <a:ext cx="2791500" cy="284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1"/>
          <p:cNvSpPr txBox="1"/>
          <p:nvPr/>
        </p:nvSpPr>
        <p:spPr>
          <a:xfrm>
            <a:off x="3325650" y="3854100"/>
            <a:ext cx="1303500" cy="83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Формы для ввода данных</a:t>
            </a:r>
            <a:endParaRPr/>
          </a:p>
        </p:txBody>
      </p:sp>
      <p:sp>
        <p:nvSpPr>
          <p:cNvPr id="145" name="Google Shape;145;p21"/>
          <p:cNvSpPr/>
          <p:nvPr/>
        </p:nvSpPr>
        <p:spPr>
          <a:xfrm>
            <a:off x="4643250" y="4051375"/>
            <a:ext cx="486300" cy="202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